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19"/>
  </p:notesMasterIdLst>
  <p:handoutMasterIdLst>
    <p:handoutMasterId r:id="rId20"/>
  </p:handoutMasterIdLst>
  <p:sldIdLst>
    <p:sldId id="256" r:id="rId4"/>
    <p:sldId id="386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317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BD4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97" autoAdjust="0"/>
    <p:restoredTop sz="90599" autoAdjust="0"/>
  </p:normalViewPr>
  <p:slideViewPr>
    <p:cSldViewPr>
      <p:cViewPr varScale="1">
        <p:scale>
          <a:sx n="103" d="100"/>
          <a:sy n="103" d="100"/>
        </p:scale>
        <p:origin x="-18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2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5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F50B-A2CD-498B-9049-5AC52B436F32}" type="datetimeFigureOut">
              <a:rPr lang="zh-CN" altLang="en-US" smtClean="0"/>
              <a:pPr/>
              <a:t>2019/5/17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2FA-5051-4E61-825C-FAC231D306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2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5/17/2019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31840" y="2420888"/>
            <a:ext cx="2857520" cy="184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学号：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11821095</a:t>
            </a: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姓名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：葛林林</a:t>
            </a:r>
            <a:endParaRPr lang="en-US" altLang="zh-CN" sz="2000" b="1" dirty="0" smtClean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日期</a:t>
            </a:r>
            <a:r>
              <a:rPr lang="zh-CN" altLang="en-US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：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2019.03.19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19675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基于视觉的人体建模系统简介</a:t>
            </a:r>
            <a:endParaRPr lang="zh-CN" altLang="en-US" sz="4000" b="1" dirty="0">
              <a:latin typeface="楷体" pitchFamily="49" charset="-122"/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4</a:t>
            </a: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.3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图像预处理模块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54721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119675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批量图像的自动化前景背景</a:t>
            </a:r>
            <a:r>
              <a:rPr lang="zh-CN" altLang="en-US" dirty="0" smtClean="0"/>
              <a:t>分割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271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基于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立体视觉的人体模型点云获取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6" name="组合 6238"/>
          <p:cNvGrpSpPr>
            <a:grpSpLocks/>
          </p:cNvGrpSpPr>
          <p:nvPr/>
        </p:nvGrpSpPr>
        <p:grpSpPr bwMode="auto">
          <a:xfrm>
            <a:off x="113506" y="1325563"/>
            <a:ext cx="2447925" cy="4281487"/>
            <a:chOff x="251520" y="1191190"/>
            <a:chExt cx="2664296" cy="4608512"/>
          </a:xfrm>
        </p:grpSpPr>
        <p:sp>
          <p:nvSpPr>
            <p:cNvPr id="7" name="矩形 6"/>
            <p:cNvSpPr/>
            <p:nvPr/>
          </p:nvSpPr>
          <p:spPr>
            <a:xfrm>
              <a:off x="251520" y="1191190"/>
              <a:ext cx="2664296" cy="46085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429" y="1344978"/>
              <a:ext cx="936478" cy="2956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数据获取</a:t>
              </a:r>
            </a:p>
          </p:txBody>
        </p:sp>
        <p:pic>
          <p:nvPicPr>
            <p:cNvPr id="9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24" y="2838264"/>
              <a:ext cx="1689562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组合 19"/>
            <p:cNvGrpSpPr>
              <a:grpSpLocks/>
            </p:cNvGrpSpPr>
            <p:nvPr/>
          </p:nvGrpSpPr>
          <p:grpSpPr bwMode="auto">
            <a:xfrm rot="-266197">
              <a:off x="602213" y="4599550"/>
              <a:ext cx="873106" cy="452541"/>
              <a:chOff x="1143374" y="3577007"/>
              <a:chExt cx="873106" cy="452541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31566">
                <a:off x="1143374" y="3577007"/>
                <a:ext cx="392222" cy="313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48453">
                <a:off x="1624080" y="3716348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6237"/>
            <p:cNvGrpSpPr>
              <a:grpSpLocks/>
            </p:cNvGrpSpPr>
            <p:nvPr/>
          </p:nvGrpSpPr>
          <p:grpSpPr bwMode="auto">
            <a:xfrm>
              <a:off x="1739754" y="4616539"/>
              <a:ext cx="845718" cy="425156"/>
              <a:chOff x="1739754" y="4616539"/>
              <a:chExt cx="845718" cy="425156"/>
            </a:xfrm>
          </p:grpSpPr>
          <p:pic>
            <p:nvPicPr>
              <p:cNvPr id="18" name="Picture 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867224">
                <a:off x="1739754" y="4728495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21826">
                <a:off x="2193072" y="4616539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椭圆 13"/>
            <p:cNvSpPr>
              <a:spLocks/>
            </p:cNvSpPr>
            <p:nvPr/>
          </p:nvSpPr>
          <p:spPr>
            <a:xfrm>
              <a:off x="420846" y="4615535"/>
              <a:ext cx="44923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348278" y="4535223"/>
              <a:ext cx="46651" cy="461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椭圆 15"/>
            <p:cNvSpPr>
              <a:spLocks/>
            </p:cNvSpPr>
            <p:nvPr/>
          </p:nvSpPr>
          <p:spPr>
            <a:xfrm>
              <a:off x="2699838" y="4653128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>
              <a:spLocks/>
            </p:cNvSpPr>
            <p:nvPr/>
          </p:nvSpPr>
          <p:spPr>
            <a:xfrm>
              <a:off x="2796596" y="4581360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2759868" y="1319213"/>
            <a:ext cx="4894263" cy="4287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99756" y="1443038"/>
            <a:ext cx="1190625" cy="2746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分组立体匹配</a:t>
            </a:r>
          </a:p>
        </p:txBody>
      </p:sp>
      <p:sp>
        <p:nvSpPr>
          <p:cNvPr id="25" name="矩形 24"/>
          <p:cNvSpPr/>
          <p:nvPr/>
        </p:nvSpPr>
        <p:spPr>
          <a:xfrm>
            <a:off x="3156743" y="2268538"/>
            <a:ext cx="4165600" cy="2239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43" y="2311400"/>
            <a:ext cx="360363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18" y="2311400"/>
            <a:ext cx="3603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2950368" y="2711450"/>
            <a:ext cx="4629150" cy="2622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3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129"/>
          <p:cNvGrpSpPr>
            <a:grpSpLocks/>
          </p:cNvGrpSpPr>
          <p:nvPr/>
        </p:nvGrpSpPr>
        <p:grpSpPr bwMode="auto">
          <a:xfrm>
            <a:off x="2974181" y="3162300"/>
            <a:ext cx="3603625" cy="2139950"/>
            <a:chOff x="3491881" y="2879358"/>
            <a:chExt cx="3923489" cy="2304257"/>
          </a:xfrm>
        </p:grpSpPr>
        <p:grpSp>
          <p:nvGrpSpPr>
            <p:cNvPr id="32" name="组合 52"/>
            <p:cNvGrpSpPr>
              <a:grpSpLocks/>
            </p:cNvGrpSpPr>
            <p:nvPr/>
          </p:nvGrpSpPr>
          <p:grpSpPr bwMode="auto">
            <a:xfrm>
              <a:off x="3491881" y="2879358"/>
              <a:ext cx="2739528" cy="2304257"/>
              <a:chOff x="3923929" y="2852936"/>
              <a:chExt cx="2739528" cy="2304257"/>
            </a:xfrm>
          </p:grpSpPr>
          <p:sp>
            <p:nvSpPr>
              <p:cNvPr id="45" name="梯形 44"/>
              <p:cNvSpPr/>
              <p:nvPr/>
            </p:nvSpPr>
            <p:spPr>
              <a:xfrm>
                <a:off x="3923929" y="4148653"/>
                <a:ext cx="2739528" cy="1008540"/>
              </a:xfrm>
              <a:prstGeom prst="trapezoid">
                <a:avLst>
                  <a:gd name="adj" fmla="val 53365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46" name="图片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533" y="4221088"/>
                <a:ext cx="702110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图片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4221088"/>
                <a:ext cx="702111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34"/>
              <p:cNvSpPr txBox="1">
                <a:spLocks noChangeArrowheads="1"/>
              </p:cNvSpPr>
              <p:nvPr/>
            </p:nvSpPr>
            <p:spPr bwMode="auto">
              <a:xfrm>
                <a:off x="4337019" y="4864887"/>
                <a:ext cx="340496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49" name="梯形 48"/>
              <p:cNvSpPr/>
              <p:nvPr/>
            </p:nvSpPr>
            <p:spPr>
              <a:xfrm>
                <a:off x="4525415" y="3429001"/>
                <a:ext cx="1526185" cy="581192"/>
              </a:xfrm>
              <a:prstGeom prst="trapezoid">
                <a:avLst>
                  <a:gd name="adj" fmla="val 4607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0" name="图片 4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3565" y="3474586"/>
                <a:ext cx="414927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图片 4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3474586"/>
                <a:ext cx="397939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46"/>
              <p:cNvSpPr txBox="1">
                <a:spLocks noChangeArrowheads="1"/>
              </p:cNvSpPr>
              <p:nvPr/>
            </p:nvSpPr>
            <p:spPr bwMode="auto">
              <a:xfrm>
                <a:off x="4644675" y="3779425"/>
                <a:ext cx="373337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5363693" y="3311052"/>
                <a:ext cx="46668" cy="461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363693" y="3213618"/>
                <a:ext cx="46668" cy="444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梯形 54"/>
              <p:cNvSpPr/>
              <p:nvPr/>
            </p:nvSpPr>
            <p:spPr>
              <a:xfrm>
                <a:off x="4931591" y="2852936"/>
                <a:ext cx="765686" cy="287177"/>
              </a:xfrm>
              <a:prstGeom prst="trapezoid">
                <a:avLst>
                  <a:gd name="adj" fmla="val 3721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6" name="图片 4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1970" y="2895673"/>
                <a:ext cx="178118" cy="225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6097" y="2895673"/>
                <a:ext cx="185540" cy="23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Box 51"/>
              <p:cNvSpPr txBox="1">
                <a:spLocks noChangeArrowheads="1"/>
              </p:cNvSpPr>
              <p:nvPr/>
            </p:nvSpPr>
            <p:spPr bwMode="auto">
              <a:xfrm>
                <a:off x="4938301" y="2897380"/>
                <a:ext cx="540883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n</a:t>
                </a:r>
              </a:p>
            </p:txBody>
          </p:sp>
        </p:grpSp>
        <p:cxnSp>
          <p:nvCxnSpPr>
            <p:cNvPr id="33" name="直接箭头连接符 32"/>
            <p:cNvCxnSpPr>
              <a:stCxn id="55" idx="3"/>
            </p:cNvCxnSpPr>
            <p:nvPr/>
          </p:nvCxnSpPr>
          <p:spPr>
            <a:xfrm>
              <a:off x="5211648" y="3022947"/>
              <a:ext cx="3543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489922" y="3716959"/>
              <a:ext cx="2817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5980790" y="4653704"/>
              <a:ext cx="222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流程图: 联系 35"/>
            <p:cNvSpPr>
              <a:spLocks noChangeAspect="1"/>
            </p:cNvSpPr>
            <p:nvPr/>
          </p:nvSpPr>
          <p:spPr>
            <a:xfrm>
              <a:off x="5610911" y="2961409"/>
              <a:ext cx="114075" cy="10769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流程图: 联系 36"/>
            <p:cNvSpPr>
              <a:spLocks noChangeAspect="1"/>
            </p:cNvSpPr>
            <p:nvPr/>
          </p:nvSpPr>
          <p:spPr>
            <a:xfrm>
              <a:off x="5801036" y="3660550"/>
              <a:ext cx="120989" cy="11452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流程图: 联系 37"/>
            <p:cNvSpPr>
              <a:spLocks noChangeAspect="1"/>
            </p:cNvSpPr>
            <p:nvPr/>
          </p:nvSpPr>
          <p:spPr>
            <a:xfrm>
              <a:off x="6233138" y="4581910"/>
              <a:ext cx="120989" cy="11453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6424991" y="4653704"/>
              <a:ext cx="216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5992889" y="3716959"/>
              <a:ext cx="243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5787208" y="3014400"/>
              <a:ext cx="2437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234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765" y="4267992"/>
              <a:ext cx="701605" cy="8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6235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717" y="3436124"/>
              <a:ext cx="399600" cy="5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图片 623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879358"/>
              <a:ext cx="184633" cy="2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127"/>
          <p:cNvGrpSpPr>
            <a:grpSpLocks/>
          </p:cNvGrpSpPr>
          <p:nvPr/>
        </p:nvGrpSpPr>
        <p:grpSpPr bwMode="auto">
          <a:xfrm>
            <a:off x="1899443" y="2457450"/>
            <a:ext cx="1190625" cy="1333500"/>
            <a:chOff x="2051721" y="2408304"/>
            <a:chExt cx="1296143" cy="1436570"/>
          </a:xfrm>
        </p:grpSpPr>
        <p:cxnSp>
          <p:nvCxnSpPr>
            <p:cNvPr id="60" name="曲线连接符 59"/>
            <p:cNvCxnSpPr/>
            <p:nvPr/>
          </p:nvCxnSpPr>
          <p:spPr>
            <a:xfrm rot="10800000" flipV="1">
              <a:off x="2051721" y="2769157"/>
              <a:ext cx="1097402" cy="107571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曲线连接符 60"/>
            <p:cNvCxnSpPr/>
            <p:nvPr/>
          </p:nvCxnSpPr>
          <p:spPr>
            <a:xfrm rot="5400000" flipH="1" flipV="1">
              <a:off x="2490488" y="2500092"/>
              <a:ext cx="949163" cy="765588"/>
            </a:xfrm>
            <a:prstGeom prst="curvedConnector3">
              <a:avLst>
                <a:gd name="adj1" fmla="val 100972"/>
              </a:avLst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流程图: 联系 61"/>
          <p:cNvSpPr>
            <a:spLocks noChangeAspect="1"/>
          </p:cNvSpPr>
          <p:nvPr/>
        </p:nvSpPr>
        <p:spPr>
          <a:xfrm>
            <a:off x="6198393" y="3136900"/>
            <a:ext cx="104775" cy="101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左大括号 62"/>
          <p:cNvSpPr/>
          <p:nvPr/>
        </p:nvSpPr>
        <p:spPr>
          <a:xfrm>
            <a:off x="6339681" y="2870200"/>
            <a:ext cx="190500" cy="1503363"/>
          </a:xfrm>
          <a:prstGeom prst="leftBrace">
            <a:avLst>
              <a:gd name="adj1" fmla="val 8333"/>
              <a:gd name="adj2" fmla="val 204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流程图: 联系 63"/>
          <p:cNvSpPr/>
          <p:nvPr/>
        </p:nvSpPr>
        <p:spPr>
          <a:xfrm>
            <a:off x="5495131" y="3462338"/>
            <a:ext cx="42862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下箭头标注 64"/>
          <p:cNvSpPr/>
          <p:nvPr/>
        </p:nvSpPr>
        <p:spPr>
          <a:xfrm>
            <a:off x="6595268" y="30289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种子匹配求解</a:t>
            </a:r>
          </a:p>
        </p:txBody>
      </p:sp>
      <p:sp>
        <p:nvSpPr>
          <p:cNvPr id="66" name="下箭头标注 65"/>
          <p:cNvSpPr/>
          <p:nvPr/>
        </p:nvSpPr>
        <p:spPr>
          <a:xfrm>
            <a:off x="6595268" y="3471863"/>
            <a:ext cx="889000" cy="242887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相似度约束</a:t>
            </a:r>
          </a:p>
        </p:txBody>
      </p:sp>
      <p:sp>
        <p:nvSpPr>
          <p:cNvPr id="67" name="下箭头标注 66"/>
          <p:cNvSpPr/>
          <p:nvPr/>
        </p:nvSpPr>
        <p:spPr>
          <a:xfrm>
            <a:off x="6607968" y="32448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匹配扩散</a:t>
            </a:r>
          </a:p>
        </p:txBody>
      </p:sp>
      <p:sp>
        <p:nvSpPr>
          <p:cNvPr id="68" name="下箭头标注 67"/>
          <p:cNvSpPr/>
          <p:nvPr/>
        </p:nvSpPr>
        <p:spPr>
          <a:xfrm>
            <a:off x="6595268" y="28035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3">
              <a:lumMod val="60000"/>
              <a:lumOff val="40000"/>
            </a:schemeClr>
          </a:solidFill>
          <a:ln w="158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特征点提取</a:t>
            </a:r>
          </a:p>
        </p:txBody>
      </p:sp>
      <p:sp>
        <p:nvSpPr>
          <p:cNvPr id="69" name="下箭头标注 68"/>
          <p:cNvSpPr/>
          <p:nvPr/>
        </p:nvSpPr>
        <p:spPr>
          <a:xfrm>
            <a:off x="6595268" y="3671888"/>
            <a:ext cx="889000" cy="244475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平滑性约束</a:t>
            </a:r>
          </a:p>
        </p:txBody>
      </p:sp>
      <p:sp>
        <p:nvSpPr>
          <p:cNvPr id="70" name="下箭头标注 69"/>
          <p:cNvSpPr/>
          <p:nvPr/>
        </p:nvSpPr>
        <p:spPr>
          <a:xfrm>
            <a:off x="6595268" y="387350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一致性约束</a:t>
            </a:r>
          </a:p>
        </p:txBody>
      </p:sp>
      <p:sp>
        <p:nvSpPr>
          <p:cNvPr id="71" name="下箭头标注 70"/>
          <p:cNvSpPr/>
          <p:nvPr/>
        </p:nvSpPr>
        <p:spPr>
          <a:xfrm>
            <a:off x="6595268" y="40989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匹配优化采样</a:t>
            </a:r>
          </a:p>
        </p:txBody>
      </p:sp>
      <p:sp>
        <p:nvSpPr>
          <p:cNvPr id="72" name="流程图: 联系 71"/>
          <p:cNvSpPr/>
          <p:nvPr/>
        </p:nvSpPr>
        <p:spPr>
          <a:xfrm>
            <a:off x="5561806" y="3538538"/>
            <a:ext cx="41275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595268" y="4341813"/>
            <a:ext cx="889000" cy="141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再匹配</a:t>
            </a:r>
          </a:p>
        </p:txBody>
      </p:sp>
      <p:sp>
        <p:nvSpPr>
          <p:cNvPr id="74" name="矩形 73"/>
          <p:cNvSpPr/>
          <p:nvPr/>
        </p:nvSpPr>
        <p:spPr>
          <a:xfrm>
            <a:off x="7819231" y="1325563"/>
            <a:ext cx="1150937" cy="4281487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962106" y="1430338"/>
            <a:ext cx="936625" cy="27622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点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云恢复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06" y="2813050"/>
            <a:ext cx="1066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63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基于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立体视觉的人体模型点云获取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66" y="1196752"/>
            <a:ext cx="338455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3457575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1533128" y="5411564"/>
            <a:ext cx="624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初步获取的人脸模型点云</a:t>
            </a:r>
          </a:p>
        </p:txBody>
      </p:sp>
    </p:spTree>
    <p:extLst>
      <p:ext uri="{BB962C8B-B14F-4D97-AF65-F5344CB8AC3E}">
        <p14:creationId xmlns:p14="http://schemas.microsoft.com/office/powerpoint/2010/main" val="106315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人体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模型重建与处理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1124744"/>
            <a:ext cx="6306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分片点云数据的对齐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点云数据的预处理与网格</a:t>
            </a:r>
            <a:r>
              <a:rPr lang="zh-CN" altLang="en-US" sz="2000" dirty="0" smtClean="0"/>
              <a:t>重建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83167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人体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模型重建与处理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6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1802" y="2857496"/>
            <a:ext cx="2440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Thanks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en-US" altLang="zh-CN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1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研究目标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786" y="1052736"/>
            <a:ext cx="73866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zh-CN" altLang="en-US" sz="2400" dirty="0"/>
              <a:t>建立一个基于立体视觉的静态人体建模硬件和软件系统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400" dirty="0"/>
              <a:t>建立具有不同性别、年龄、身高、体态等分布人体模型库（</a:t>
            </a:r>
            <a:r>
              <a:rPr lang="en-US" altLang="zh-CN" sz="2400" dirty="0"/>
              <a:t>100</a:t>
            </a:r>
            <a:r>
              <a:rPr lang="zh-CN" altLang="en-US" sz="2400" dirty="0"/>
              <a:t>～</a:t>
            </a:r>
            <a:r>
              <a:rPr lang="en-US" altLang="zh-CN" sz="2400" dirty="0"/>
              <a:t>500</a:t>
            </a:r>
            <a:r>
              <a:rPr lang="zh-CN" altLang="en-US" sz="2400" dirty="0"/>
              <a:t>人）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/>
              <a:t>具有测量精度的人体模型：</a:t>
            </a:r>
            <a:r>
              <a:rPr lang="zh-CN" altLang="en-US" sz="2400" dirty="0">
                <a:sym typeface="Symbol" pitchFamily="18" charset="2"/>
              </a:rPr>
              <a:t> </a:t>
            </a:r>
            <a:r>
              <a:rPr lang="en-US" altLang="zh-CN" sz="2400" dirty="0"/>
              <a:t>2mm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/>
              <a:t>表示形式：网格、细分曲面、</a:t>
            </a:r>
            <a:r>
              <a:rPr lang="en-US" altLang="zh-CN" sz="2400" dirty="0"/>
              <a:t>NURBS</a:t>
            </a:r>
            <a:r>
              <a:rPr lang="zh-CN" altLang="en-US" sz="2400" dirty="0"/>
              <a:t>曲面、隐式曲面</a:t>
            </a:r>
          </a:p>
          <a:p>
            <a:pPr marL="800100" lvl="1" indent="-342900">
              <a:buFont typeface="Wingdings" pitchFamily="2" charset="2"/>
              <a:buChar char="ü"/>
            </a:pPr>
            <a:r>
              <a:rPr lang="zh-CN" altLang="en-US" sz="2400" dirty="0"/>
              <a:t>低分辨率、中等分辨率、高精细三个版本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zh-CN" altLang="en-US" sz="2400" dirty="0"/>
              <a:t>设计开发满足试衣系统的快速人体模型生成软件</a:t>
            </a:r>
          </a:p>
        </p:txBody>
      </p:sp>
    </p:spTree>
    <p:extLst>
      <p:ext uri="{BB962C8B-B14F-4D97-AF65-F5344CB8AC3E}">
        <p14:creationId xmlns:p14="http://schemas.microsoft.com/office/powerpoint/2010/main" val="130927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Picture 2" descr="C:\Users\admin\Desktop\人体建模课题汇报\QQ截图201301161144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69" y="1080159"/>
            <a:ext cx="58649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8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980728"/>
            <a:ext cx="77867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直径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4.6m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，高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2.8m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；捕获场景，直径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、高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的空间。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600D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，有效像素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1870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万，最高分辨率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5184x3456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EF 28mm f/2.8 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广角定焦镜头。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台相机，每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台组成双目相机，从上、中、下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3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个不同高度，从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9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个不同角度，进行全方位的拍摄。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套专业摄影柔光箱，每套柔光箱内置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只色温为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5500K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的常亮型专业摄影灯，提供全局漫反射照明。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使用无线快门进行同步拍摄，同步误差小于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10ms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2162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3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采集图像示例（部分）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/>
          <a:stretch>
            <a:fillRect/>
          </a:stretch>
        </p:blipFill>
        <p:spPr bwMode="auto">
          <a:xfrm>
            <a:off x="2123728" y="1124744"/>
            <a:ext cx="475138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13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4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数据采集及预处理系统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980728"/>
            <a:ext cx="6594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相机控制和数据采集模块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相机定标模块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图像预处理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模块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75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4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.1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相机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控制和数据采集模块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6" name="Picture 9" descr="C:\Users\admin\Documents\Tencent Files\2298479181\Image\[}[@3K~MQXD]S[ND{$4V{}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81" y="2842191"/>
            <a:ext cx="7421563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63744" y="2510403"/>
            <a:ext cx="13684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与相机的连接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63969" y="2440553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显示相机状态（电量、拍摄模式、图像质量、光圈、快门、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、实时显示模式）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6" y="2343716"/>
            <a:ext cx="1800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1" y="5131366"/>
            <a:ext cx="18002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>
            <a:stCxn id="7" idx="2"/>
          </p:cNvCxnSpPr>
          <p:nvPr/>
        </p:nvCxnSpPr>
        <p:spPr>
          <a:xfrm flipH="1">
            <a:off x="1579644" y="2740591"/>
            <a:ext cx="468312" cy="4619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883106" y="2753291"/>
            <a:ext cx="252413" cy="522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699456" y="2726303"/>
            <a:ext cx="0" cy="4762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6332619" y="2107178"/>
            <a:ext cx="27590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批量设置相机属性（光圈、快门、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、相机时间）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787481" y="3691503"/>
            <a:ext cx="576263" cy="14747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31"/>
          <p:cNvSpPr txBox="1">
            <a:spLocks noChangeArrowheads="1"/>
          </p:cNvSpPr>
          <p:nvPr/>
        </p:nvSpPr>
        <p:spPr bwMode="auto">
          <a:xfrm>
            <a:off x="1947944" y="5131366"/>
            <a:ext cx="8747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单台相机管理</a:t>
            </a:r>
          </a:p>
        </p:txBody>
      </p:sp>
      <p:sp>
        <p:nvSpPr>
          <p:cNvPr id="19" name="TextBox 32"/>
          <p:cNvSpPr txBox="1">
            <a:spLocks noChangeArrowheads="1"/>
          </p:cNvSpPr>
          <p:nvPr/>
        </p:nvSpPr>
        <p:spPr bwMode="auto">
          <a:xfrm>
            <a:off x="63627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批量传输照片</a:t>
            </a:r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>
          <a:xfrm flipV="1">
            <a:off x="6812044" y="4626541"/>
            <a:ext cx="95250" cy="4175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53086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照片分类管理</a:t>
            </a:r>
          </a:p>
        </p:txBody>
      </p:sp>
      <p:cxnSp>
        <p:nvCxnSpPr>
          <p:cNvPr id="22" name="直接箭头连接符 21"/>
          <p:cNvCxnSpPr>
            <a:stCxn id="21" idx="0"/>
          </p:cNvCxnSpPr>
          <p:nvPr/>
        </p:nvCxnSpPr>
        <p:spPr>
          <a:xfrm flipV="1">
            <a:off x="5757944" y="4783703"/>
            <a:ext cx="828675" cy="26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37"/>
          <p:cNvSpPr txBox="1">
            <a:spLocks noChangeArrowheads="1"/>
          </p:cNvSpPr>
          <p:nvPr/>
        </p:nvSpPr>
        <p:spPr bwMode="auto">
          <a:xfrm>
            <a:off x="7450219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批量删除照片</a:t>
            </a:r>
          </a:p>
        </p:txBody>
      </p:sp>
      <p:cxnSp>
        <p:nvCxnSpPr>
          <p:cNvPr id="24" name="直接箭头连接符 23"/>
          <p:cNvCxnSpPr>
            <a:stCxn id="23" idx="0"/>
          </p:cNvCxnSpPr>
          <p:nvPr/>
        </p:nvCxnSpPr>
        <p:spPr>
          <a:xfrm flipH="1" flipV="1">
            <a:off x="7748669" y="4617016"/>
            <a:ext cx="150812" cy="4270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5603" y="1124744"/>
            <a:ext cx="8001056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基于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Digital SDK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PC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端控制相机，实现批量数据采集和管理</a:t>
            </a:r>
          </a:p>
        </p:txBody>
      </p:sp>
    </p:spTree>
    <p:extLst>
      <p:ext uri="{BB962C8B-B14F-4D97-AF65-F5344CB8AC3E}">
        <p14:creationId xmlns:p14="http://schemas.microsoft.com/office/powerpoint/2010/main" val="162527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4</a:t>
            </a: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.2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定标模块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2667000" y="3886200"/>
            <a:ext cx="1223963" cy="2160588"/>
            <a:chOff x="6804248" y="3645024"/>
            <a:chExt cx="1656184" cy="2597297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645024"/>
              <a:ext cx="1656184" cy="259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6877283" y="3788153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40819" y="3860671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309052" y="4725163"/>
              <a:ext cx="575690" cy="288165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309052" y="5085847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28"/>
          <p:cNvGrpSpPr>
            <a:grpSpLocks/>
          </p:cNvGrpSpPr>
          <p:nvPr/>
        </p:nvGrpSpPr>
        <p:grpSpPr bwMode="auto">
          <a:xfrm>
            <a:off x="4224338" y="4162425"/>
            <a:ext cx="2330450" cy="1584325"/>
            <a:chOff x="6444208" y="1700808"/>
            <a:chExt cx="2330178" cy="1584176"/>
          </a:xfrm>
        </p:grpSpPr>
        <p:pic>
          <p:nvPicPr>
            <p:cNvPr id="3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700808"/>
              <a:ext cx="728080" cy="49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295" y="1700808"/>
              <a:ext cx="728081" cy="48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1700808"/>
              <a:ext cx="720080" cy="48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204864"/>
              <a:ext cx="728081" cy="48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087" y="2204865"/>
              <a:ext cx="75028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2204865"/>
              <a:ext cx="74024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780928"/>
              <a:ext cx="72008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2780928"/>
              <a:ext cx="75029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780928"/>
              <a:ext cx="74600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1" name="直接箭头连接符 19"/>
          <p:cNvCxnSpPr>
            <a:cxnSpLocks noChangeShapeType="1"/>
            <a:stCxn id="28" idx="2"/>
          </p:cNvCxnSpPr>
          <p:nvPr/>
        </p:nvCxnSpPr>
        <p:spPr bwMode="auto">
          <a:xfrm>
            <a:off x="3571875" y="4305300"/>
            <a:ext cx="679450" cy="608013"/>
          </a:xfrm>
          <a:prstGeom prst="straightConnector1">
            <a:avLst/>
          </a:prstGeom>
          <a:noFill/>
          <a:ln w="28575" algn="ctr">
            <a:solidFill>
              <a:srgbClr val="F6924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38"/>
          <p:cNvSpPr txBox="1">
            <a:spLocks noChangeArrowheads="1"/>
          </p:cNvSpPr>
          <p:nvPr/>
        </p:nvSpPr>
        <p:spPr bwMode="auto">
          <a:xfrm>
            <a:off x="4297363" y="5818188"/>
            <a:ext cx="2197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对应每组双目相机，需要拍摄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帧照片</a:t>
            </a: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2882900" y="618966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相机内参和双目相机相对外参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786" y="1196752"/>
            <a:ext cx="745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主要功能：自动化</a:t>
            </a:r>
            <a:r>
              <a:rPr lang="en-US" altLang="zh-CN" dirty="0"/>
              <a:t>/</a:t>
            </a:r>
            <a:r>
              <a:rPr lang="zh-CN" altLang="en-US" dirty="0"/>
              <a:t>规范化</a:t>
            </a:r>
          </a:p>
          <a:p>
            <a:r>
              <a:rPr lang="zh-CN" altLang="en-US" dirty="0"/>
              <a:t>相机内参：棋盘格标定</a:t>
            </a:r>
          </a:p>
          <a:p>
            <a:r>
              <a:rPr lang="zh-CN" altLang="en-US" dirty="0"/>
              <a:t>每组双目相机的相对外参：棋盘格标定</a:t>
            </a:r>
          </a:p>
          <a:p>
            <a:r>
              <a:rPr lang="zh-CN" altLang="en-US" dirty="0"/>
              <a:t>所有相机的全局外参： </a:t>
            </a:r>
            <a:r>
              <a:rPr lang="en-US" altLang="zh-CN" dirty="0"/>
              <a:t>Bundler</a:t>
            </a:r>
            <a:r>
              <a:rPr lang="zh-CN" altLang="en-US" dirty="0" smtClean="0"/>
              <a:t>标定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5675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4</a:t>
            </a: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.2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定标模块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26717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038600"/>
            <a:ext cx="365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22"/>
          <p:cNvSpPr txBox="1">
            <a:spLocks noChangeArrowheads="1"/>
          </p:cNvSpPr>
          <p:nvPr/>
        </p:nvSpPr>
        <p:spPr bwMode="auto">
          <a:xfrm>
            <a:off x="2341563" y="6435725"/>
            <a:ext cx="21986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相机全局外参</a:t>
            </a:r>
          </a:p>
        </p:txBody>
      </p:sp>
      <p:sp>
        <p:nvSpPr>
          <p:cNvPr id="46" name="TextBox 23"/>
          <p:cNvSpPr txBox="1">
            <a:spLocks noChangeArrowheads="1"/>
          </p:cNvSpPr>
          <p:nvPr/>
        </p:nvSpPr>
        <p:spPr bwMode="auto">
          <a:xfrm>
            <a:off x="5438775" y="6435725"/>
            <a:ext cx="21971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稀疏特征点云</a:t>
            </a:r>
          </a:p>
        </p:txBody>
      </p:sp>
      <p:grpSp>
        <p:nvGrpSpPr>
          <p:cNvPr id="47" name="组合 28"/>
          <p:cNvGrpSpPr>
            <a:grpSpLocks/>
          </p:cNvGrpSpPr>
          <p:nvPr/>
        </p:nvGrpSpPr>
        <p:grpSpPr bwMode="auto">
          <a:xfrm>
            <a:off x="2819400" y="1600200"/>
            <a:ext cx="3138488" cy="2339975"/>
            <a:chOff x="971600" y="2204864"/>
            <a:chExt cx="3139193" cy="2339183"/>
          </a:xfrm>
        </p:grpSpPr>
        <p:grpSp>
          <p:nvGrpSpPr>
            <p:cNvPr id="48" name="组合 4"/>
            <p:cNvGrpSpPr>
              <a:grpSpLocks/>
            </p:cNvGrpSpPr>
            <p:nvPr/>
          </p:nvGrpSpPr>
          <p:grpSpPr bwMode="auto">
            <a:xfrm>
              <a:off x="971600" y="2204864"/>
              <a:ext cx="3139193" cy="2088233"/>
              <a:chOff x="5508104" y="1556792"/>
              <a:chExt cx="3139193" cy="2088233"/>
            </a:xfrm>
          </p:grpSpPr>
          <p:pic>
            <p:nvPicPr>
              <p:cNvPr id="50" name="Picture 2" descr="F:\cygwin\home\zd\bundler-v0.3-binary\0000\A16_0000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155679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" descr="F:\cygwin\home\zd\bundler-v0.3-binary\0000\A09_0000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5" y="1556792"/>
                <a:ext cx="972106" cy="648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" descr="F:\cygwin\home\zd\bundler-v0.3-binary\0000\B15_0000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 descr="F:\cygwin\home\zd\bundler-v0.3-binary\0000\B11_0000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" descr="F:\cygwin\home\zd\bundler-v0.3-binary\0000\C12_0000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99695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8" descr="F:\cygwin\home\zd\bundler-v0.3-binary\0000\C13_0000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9" descr="F:\cygwin\home\zd\bundler-v0.3-binary\0000\C14_0000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10" descr="F:\cygwin\home\zd\bundler-v0.3-binary\0000\B10_000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276872"/>
                <a:ext cx="978951" cy="652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11" descr="F:\cygwin\home\zd\bundler-v0.3-binary\0000\A14_0000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5" y="1556792"/>
                <a:ext cx="975125" cy="65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24"/>
            <p:cNvSpPr txBox="1">
              <a:spLocks noChangeArrowheads="1"/>
            </p:cNvSpPr>
            <p:nvPr/>
          </p:nvSpPr>
          <p:spPr bwMode="auto">
            <a:xfrm>
              <a:off x="1259632" y="4313215"/>
              <a:ext cx="27018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输入（特征丰富，有足够多</a:t>
              </a:r>
              <a:r>
                <a:rPr lang="en-US" altLang="zh-CN" sz="900">
                  <a:latin typeface="微软雅黑" pitchFamily="34" charset="-122"/>
                  <a:ea typeface="微软雅黑" pitchFamily="34" charset="-122"/>
                </a:rPr>
                <a:t>overlap</a:t>
              </a:r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的一组照片）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85786" y="1052736"/>
            <a:ext cx="731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确定所有相机的全局外参</a:t>
            </a:r>
            <a:r>
              <a:rPr lang="en-US" altLang="zh-CN" dirty="0"/>
              <a:t>Bundler</a:t>
            </a:r>
            <a:r>
              <a:rPr lang="zh-CN" altLang="en-US" dirty="0"/>
              <a:t>标定</a:t>
            </a:r>
          </a:p>
        </p:txBody>
      </p:sp>
    </p:spTree>
    <p:extLst>
      <p:ext uri="{BB962C8B-B14F-4D97-AF65-F5344CB8AC3E}">
        <p14:creationId xmlns:p14="http://schemas.microsoft.com/office/powerpoint/2010/main" val="46657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S010385379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>
              <a:shade val="50000"/>
            </a:schemeClr>
          </a:solidFill>
        </a:ln>
      </a:spPr>
      <a:bodyPr lIns="18000" tIns="18000" rIns="18000" bIns="18000" rtlCol="0" anchor="ctr">
        <a:noAutofit/>
      </a:bodyPr>
      <a:lstStyle>
        <a:defPPr algn="ctr">
          <a:defRPr sz="1400" b="1" dirty="0" smtClean="0">
            <a:solidFill>
              <a:srgbClr val="336699"/>
            </a:solidFill>
            <a:latin typeface="楷体" pitchFamily="49" charset="-122"/>
            <a:ea typeface="楷体" pitchFamily="49" charset="-122"/>
            <a:cs typeface="MoolBoran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TS010385379</Template>
  <TotalTime>24644</TotalTime>
  <Words>513</Words>
  <Application>Microsoft Office PowerPoint</Application>
  <PresentationFormat>全屏显示(4:3)</PresentationFormat>
  <Paragraphs>70</Paragraphs>
  <Slides>15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TS010385379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Realistic following behaviors for crowd simulation</dc:title>
  <dc:creator>shan luo</dc:creator>
  <cp:lastModifiedBy>bill</cp:lastModifiedBy>
  <cp:revision>1694</cp:revision>
  <dcterms:created xsi:type="dcterms:W3CDTF">2013-05-03T12:25:51Z</dcterms:created>
  <dcterms:modified xsi:type="dcterms:W3CDTF">2019-05-17T05:46:39Z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